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9"/>
  </p:notesMasterIdLst>
  <p:sldIdLst>
    <p:sldId id="256" r:id="rId6"/>
    <p:sldId id="263" r:id="rId7"/>
    <p:sldId id="264" r:id="rId8"/>
    <p:sldId id="271" r:id="rId9"/>
    <p:sldId id="265" r:id="rId10"/>
    <p:sldId id="266" r:id="rId11"/>
    <p:sldId id="267" r:id="rId12"/>
    <p:sldId id="268" r:id="rId13"/>
    <p:sldId id="269" r:id="rId14"/>
    <p:sldId id="272" r:id="rId15"/>
    <p:sldId id="274" r:id="rId16"/>
    <p:sldId id="270" r:id="rId17"/>
    <p:sldId id="275"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D3A5B-109E-4563-8ED9-67F57DA508FE}" v="96" dt="2020-03-11T16:00:26.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Blad1!$B$1</c:f>
              <c:strCache>
                <c:ptCount val="1"/>
                <c:pt idx="0">
                  <c:v>Score</c:v>
                </c:pt>
              </c:strCache>
            </c:strRef>
          </c:tx>
          <c:spPr>
            <a:solidFill>
              <a:schemeClr val="accent1"/>
            </a:solidFill>
            <a:ln>
              <a:noFill/>
            </a:ln>
            <a:effectLst/>
          </c:spPr>
          <c:invertIfNegative val="0"/>
          <c:dPt>
            <c:idx val="0"/>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3-4EF4-3D44-8CCE-6D1A4B7906CB}"/>
              </c:ext>
            </c:extLst>
          </c:dPt>
          <c:dPt>
            <c:idx val="1"/>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4-4EF4-3D44-8CCE-6D1A4B7906CB}"/>
              </c:ext>
            </c:extLst>
          </c:dPt>
          <c:dPt>
            <c:idx val="2"/>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5-4EF4-3D44-8CCE-6D1A4B7906CB}"/>
              </c:ext>
            </c:extLst>
          </c:dPt>
          <c:dPt>
            <c:idx val="3"/>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6-4EF4-3D44-8CCE-6D1A4B7906CB}"/>
              </c:ext>
            </c:extLst>
          </c:dPt>
          <c:dPt>
            <c:idx val="4"/>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7-4EF4-3D44-8CCE-6D1A4B7906CB}"/>
              </c:ext>
            </c:extLst>
          </c:dPt>
          <c:dPt>
            <c:idx val="5"/>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8-4EF4-3D44-8CCE-6D1A4B7906CB}"/>
              </c:ext>
            </c:extLst>
          </c:dPt>
          <c:dPt>
            <c:idx val="6"/>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9-4EF4-3D44-8CCE-6D1A4B7906CB}"/>
              </c:ext>
            </c:extLst>
          </c:dPt>
          <c:cat>
            <c:strRef>
              <c:f>Blad1!$A$2:$A$8</c:f>
              <c:strCache>
                <c:ptCount val="7"/>
                <c:pt idx="0">
                  <c:v>Programmaloos</c:v>
                </c:pt>
                <c:pt idx="1">
                  <c:v>Probleemloos</c:v>
                </c:pt>
                <c:pt idx="2">
                  <c:v>Prestatieloos</c:v>
                </c:pt>
                <c:pt idx="3">
                  <c:v>Projectloos</c:v>
                </c:pt>
                <c:pt idx="4">
                  <c:v>Pretentieloos</c:v>
                </c:pt>
                <c:pt idx="5">
                  <c:v>Paniekloos</c:v>
                </c:pt>
                <c:pt idx="6">
                  <c:v>Pret</c:v>
                </c:pt>
              </c:strCache>
            </c:strRef>
          </c:cat>
          <c:val>
            <c:numRef>
              <c:f>Blad1!$B$2:$B$8</c:f>
              <c:numCache>
                <c:formatCode>General</c:formatCode>
                <c:ptCount val="7"/>
                <c:pt idx="0">
                  <c:v>4</c:v>
                </c:pt>
                <c:pt idx="1">
                  <c:v>8</c:v>
                </c:pt>
                <c:pt idx="2">
                  <c:v>3</c:v>
                </c:pt>
                <c:pt idx="3">
                  <c:v>4</c:v>
                </c:pt>
                <c:pt idx="4">
                  <c:v>8</c:v>
                </c:pt>
                <c:pt idx="5">
                  <c:v>7</c:v>
                </c:pt>
                <c:pt idx="6">
                  <c:v>7</c:v>
                </c:pt>
              </c:numCache>
            </c:numRef>
          </c:val>
          <c:extLst>
            <c:ext xmlns:c16="http://schemas.microsoft.com/office/drawing/2014/chart" uri="{C3380CC4-5D6E-409C-BE32-E72D297353CC}">
              <c16:uniqueId val="{00000000-4EF4-3D44-8CCE-6D1A4B7906CB}"/>
            </c:ext>
          </c:extLst>
        </c:ser>
        <c:dLbls>
          <c:showLegendKey val="0"/>
          <c:showVal val="0"/>
          <c:showCatName val="0"/>
          <c:showSerName val="0"/>
          <c:showPercent val="0"/>
          <c:showBubbleSize val="0"/>
        </c:dLbls>
        <c:gapWidth val="219"/>
        <c:overlap val="-27"/>
        <c:axId val="960423696"/>
        <c:axId val="959699712"/>
      </c:barChart>
      <c:catAx>
        <c:axId val="96042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959699712"/>
        <c:crosses val="autoZero"/>
        <c:auto val="1"/>
        <c:lblAlgn val="ctr"/>
        <c:lblOffset val="100"/>
        <c:noMultiLvlLbl val="0"/>
      </c:catAx>
      <c:valAx>
        <c:axId val="959699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960423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Blad1!$B$1</c:f>
              <c:strCache>
                <c:ptCount val="1"/>
                <c:pt idx="0">
                  <c:v>Score</c:v>
                </c:pt>
              </c:strCache>
            </c:strRef>
          </c:tx>
          <c:spPr>
            <a:solidFill>
              <a:schemeClr val="accent1"/>
            </a:solidFill>
            <a:ln>
              <a:noFill/>
            </a:ln>
            <a:effectLst/>
          </c:spPr>
          <c:invertIfNegative val="0"/>
          <c:dPt>
            <c:idx val="0"/>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3-4EF4-3D44-8CCE-6D1A4B7906CB}"/>
              </c:ext>
            </c:extLst>
          </c:dPt>
          <c:dPt>
            <c:idx val="1"/>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4-4EF4-3D44-8CCE-6D1A4B7906CB}"/>
              </c:ext>
            </c:extLst>
          </c:dPt>
          <c:dPt>
            <c:idx val="2"/>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5-4EF4-3D44-8CCE-6D1A4B7906CB}"/>
              </c:ext>
            </c:extLst>
          </c:dPt>
          <c:dPt>
            <c:idx val="3"/>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6-4EF4-3D44-8CCE-6D1A4B7906CB}"/>
              </c:ext>
            </c:extLst>
          </c:dPt>
          <c:dPt>
            <c:idx val="4"/>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7-4EF4-3D44-8CCE-6D1A4B7906CB}"/>
              </c:ext>
            </c:extLst>
          </c:dPt>
          <c:dPt>
            <c:idx val="5"/>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8-4EF4-3D44-8CCE-6D1A4B7906CB}"/>
              </c:ext>
            </c:extLst>
          </c:dPt>
          <c:dPt>
            <c:idx val="6"/>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9-4EF4-3D44-8CCE-6D1A4B7906CB}"/>
              </c:ext>
            </c:extLst>
          </c:dPt>
          <c:cat>
            <c:strRef>
              <c:f>Blad1!$A$2:$A$8</c:f>
              <c:strCache>
                <c:ptCount val="7"/>
                <c:pt idx="0">
                  <c:v>Programmaloos</c:v>
                </c:pt>
                <c:pt idx="1">
                  <c:v>Probleemloos</c:v>
                </c:pt>
                <c:pt idx="2">
                  <c:v>Prestatieloos</c:v>
                </c:pt>
                <c:pt idx="3">
                  <c:v>Projectloos</c:v>
                </c:pt>
                <c:pt idx="4">
                  <c:v>Pretentieloos</c:v>
                </c:pt>
                <c:pt idx="5">
                  <c:v>Paniekloos</c:v>
                </c:pt>
                <c:pt idx="6">
                  <c:v>Pret</c:v>
                </c:pt>
              </c:strCache>
            </c:strRef>
          </c:cat>
          <c:val>
            <c:numRef>
              <c:f>Blad1!$B$2:$B$8</c:f>
              <c:numCache>
                <c:formatCode>General</c:formatCode>
                <c:ptCount val="7"/>
                <c:pt idx="0">
                  <c:v>4</c:v>
                </c:pt>
                <c:pt idx="1">
                  <c:v>8</c:v>
                </c:pt>
                <c:pt idx="2">
                  <c:v>3</c:v>
                </c:pt>
                <c:pt idx="3">
                  <c:v>4</c:v>
                </c:pt>
                <c:pt idx="4">
                  <c:v>8</c:v>
                </c:pt>
                <c:pt idx="5">
                  <c:v>7</c:v>
                </c:pt>
                <c:pt idx="6">
                  <c:v>7</c:v>
                </c:pt>
              </c:numCache>
            </c:numRef>
          </c:val>
          <c:extLst>
            <c:ext xmlns:c16="http://schemas.microsoft.com/office/drawing/2014/chart" uri="{C3380CC4-5D6E-409C-BE32-E72D297353CC}">
              <c16:uniqueId val="{00000000-4EF4-3D44-8CCE-6D1A4B7906CB}"/>
            </c:ext>
          </c:extLst>
        </c:ser>
        <c:dLbls>
          <c:showLegendKey val="0"/>
          <c:showVal val="0"/>
          <c:showCatName val="0"/>
          <c:showSerName val="0"/>
          <c:showPercent val="0"/>
          <c:showBubbleSize val="0"/>
        </c:dLbls>
        <c:gapWidth val="219"/>
        <c:overlap val="-27"/>
        <c:axId val="960423696"/>
        <c:axId val="959699712"/>
      </c:barChart>
      <c:catAx>
        <c:axId val="96042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959699712"/>
        <c:crosses val="autoZero"/>
        <c:auto val="1"/>
        <c:lblAlgn val="ctr"/>
        <c:lblOffset val="100"/>
        <c:noMultiLvlLbl val="0"/>
      </c:catAx>
      <c:valAx>
        <c:axId val="959699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960423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997288-AEEC-5045-B548-0593D8C27E5D}" type="datetimeFigureOut">
              <a:rPr lang="nl-NL" smtClean="0"/>
              <a:t>29-3-2021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713BE7-7466-904B-B61E-69DDD2F4EB87}" type="slidenum">
              <a:rPr lang="nl-NL" smtClean="0"/>
              <a:t>‹nr.›</a:t>
            </a:fld>
            <a:endParaRPr lang="nl-NL"/>
          </a:p>
        </p:txBody>
      </p:sp>
    </p:spTree>
    <p:extLst>
      <p:ext uri="{BB962C8B-B14F-4D97-AF65-F5344CB8AC3E}">
        <p14:creationId xmlns:p14="http://schemas.microsoft.com/office/powerpoint/2010/main" val="253541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Klikken om de titelstijl van het model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29-3-2021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56379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verticale tekst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29-3-2021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160122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Klikken om de titelstijl van het model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29-3-2021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1741634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nl-NL"/>
              <a:t>Klik om stijl te bewerken</a:t>
            </a:r>
            <a:endParaRPr lang="en-US"/>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073ED0CC-082F-4160-86E5-0D6041F12778}" type="datetime1">
              <a:rPr lang="en-US" smtClean="0"/>
              <a:t>3/29/2021</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A98EE3D-8CD1-4C3F-BD1C-C98C9596463C}" type="slidenum">
              <a:rPr lang="en-US" smtClean="0"/>
              <a:t>‹nr.›</a:t>
            </a:fld>
            <a:endParaRPr lang="en-US"/>
          </a:p>
        </p:txBody>
      </p:sp>
    </p:spTree>
    <p:extLst>
      <p:ext uri="{BB962C8B-B14F-4D97-AF65-F5344CB8AC3E}">
        <p14:creationId xmlns:p14="http://schemas.microsoft.com/office/powerpoint/2010/main" val="197433290"/>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073ED0CC-082F-4160-86E5-0D6041F12778}" type="datetime1">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329906416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nl-NL"/>
              <a:t>Klik om stijl te bewerken</a:t>
            </a:r>
            <a:endParaRPr lang="en-US"/>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073ED0CC-082F-4160-86E5-0D6041F12778}" type="datetime1">
              <a:rPr lang="en-US" smtClean="0"/>
              <a:t>3/29/2021</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05979410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073ED0CC-082F-4160-86E5-0D6041F12778}" type="datetime1">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63534327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073ED0CC-082F-4160-86E5-0D6041F12778}" type="datetime1">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52619879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073ED0CC-082F-4160-86E5-0D6041F12778}" type="datetime1">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3661704332"/>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ED0CC-082F-4160-86E5-0D6041F12778}" type="datetime1">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8879665"/>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nl-NL"/>
              <a:t>Klik om stijl te bewerken</a:t>
            </a:r>
            <a:endParaRPr lang="en-US"/>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p>
            <a:fld id="{073ED0CC-082F-4160-86E5-0D6041F12778}" type="datetime1">
              <a:rPr lang="en-US" smtClean="0"/>
              <a:t>3/29/2021</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A98EE3D-8CD1-4C3F-BD1C-C98C9596463C}" type="slidenum">
              <a:rPr lang="en-US" smtClean="0"/>
              <a:t>‹nr.›</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686079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inhoud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29-3-2021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9842435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nl-NL"/>
              <a:t>Klik om stijl te bewerken</a:t>
            </a:r>
            <a:endParaRPr lang="en-US"/>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073ED0CC-082F-4160-86E5-0D6041F12778}" type="datetime1">
              <a:rPr lang="en-US" smtClean="0"/>
              <a:t>3/29/2021</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A98EE3D-8CD1-4C3F-BD1C-C98C9596463C}" type="slidenum">
              <a:rPr lang="en-US" smtClean="0"/>
              <a:t>‹nr.›</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7301302"/>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073ED0CC-082F-4160-86E5-0D6041F12778}" type="datetime1">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930656630"/>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073ED0CC-082F-4160-86E5-0D6041F12778}" type="datetime1">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82146519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Klikken om de titelstijl van het model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29-3-2021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114139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8B0311D3-5450-2340-8D08-C45E1C7DC822}" type="datetimeFigureOut">
              <a:rPr lang="nl-NL" smtClean="0"/>
              <a:t>29-3-2021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64352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Klikken om de titelstijl van het model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8B0311D3-5450-2340-8D08-C45E1C7DC822}" type="datetimeFigureOut">
              <a:rPr lang="nl-NL" smtClean="0"/>
              <a:t>29-3-2021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105639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datum 2"/>
          <p:cNvSpPr>
            <a:spLocks noGrp="1"/>
          </p:cNvSpPr>
          <p:nvPr>
            <p:ph type="dt" sz="half" idx="10"/>
          </p:nvPr>
        </p:nvSpPr>
        <p:spPr/>
        <p:txBody>
          <a:bodyPr/>
          <a:lstStyle/>
          <a:p>
            <a:fld id="{8B0311D3-5450-2340-8D08-C45E1C7DC822}" type="datetimeFigureOut">
              <a:rPr lang="nl-NL" smtClean="0"/>
              <a:t>29-3-2021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151676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B0311D3-5450-2340-8D08-C45E1C7DC822}" type="datetimeFigureOut">
              <a:rPr lang="nl-NL" smtClean="0"/>
              <a:t>29-3-2021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1639725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Klikken om de titelstijl van het model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8B0311D3-5450-2340-8D08-C45E1C7DC822}" type="datetimeFigureOut">
              <a:rPr lang="nl-NL" smtClean="0"/>
              <a:t>29-3-2021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21110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Klikken om de titelstijl van het model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8B0311D3-5450-2340-8D08-C45E1C7DC822}" type="datetimeFigureOut">
              <a:rPr lang="nl-NL" smtClean="0"/>
              <a:t>29-3-2021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B9FD28-4635-F541-9AFB-B41201C2B100}" type="slidenum">
              <a:rPr lang="nl-NL" smtClean="0"/>
              <a:t>‹nr.›</a:t>
            </a:fld>
            <a:endParaRPr lang="nl-NL"/>
          </a:p>
        </p:txBody>
      </p:sp>
    </p:spTree>
    <p:extLst>
      <p:ext uri="{BB962C8B-B14F-4D97-AF65-F5344CB8AC3E}">
        <p14:creationId xmlns:p14="http://schemas.microsoft.com/office/powerpoint/2010/main" val="407052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Klikken om de titelstijl van het model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311D3-5450-2340-8D08-C45E1C7DC822}" type="datetimeFigureOut">
              <a:rPr lang="nl-NL" smtClean="0"/>
              <a:t>29-3-2021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9FD28-4635-F541-9AFB-B41201C2B100}" type="slidenum">
              <a:rPr lang="nl-NL" smtClean="0"/>
              <a:t>‹nr.›</a:t>
            </a:fld>
            <a:endParaRPr lang="nl-NL"/>
          </a:p>
        </p:txBody>
      </p:sp>
    </p:spTree>
    <p:extLst>
      <p:ext uri="{BB962C8B-B14F-4D97-AF65-F5344CB8AC3E}">
        <p14:creationId xmlns:p14="http://schemas.microsoft.com/office/powerpoint/2010/main" val="1869482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073ED0CC-082F-4160-86E5-0D6041F12778}" type="datetime1">
              <a:rPr lang="en-US" smtClean="0"/>
              <a:t>3/29/2021</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A98EE3D-8CD1-4C3F-BD1C-C98C9596463C}" type="slidenum">
              <a:rPr lang="en-US" smtClean="0"/>
              <a:t>‹nr.›</a:t>
            </a:fld>
            <a:endParaRPr lang="en-US"/>
          </a:p>
        </p:txBody>
      </p:sp>
    </p:spTree>
    <p:extLst>
      <p:ext uri="{BB962C8B-B14F-4D97-AF65-F5344CB8AC3E}">
        <p14:creationId xmlns:p14="http://schemas.microsoft.com/office/powerpoint/2010/main" val="3633225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51D958A-6B34-4204-97BC-245C2C9DE28A}"/>
              </a:ext>
            </a:extLst>
          </p:cNvPr>
          <p:cNvPicPr>
            <a:picLocks noChangeAspect="1"/>
          </p:cNvPicPr>
          <p:nvPr/>
        </p:nvPicPr>
        <p:blipFill rotWithShape="1">
          <a:blip r:embed="rId2">
            <a:alphaModFix amt="85000"/>
          </a:blip>
          <a:srcRect t="13717" b="2640"/>
          <a:stretch/>
        </p:blipFill>
        <p:spPr>
          <a:xfrm>
            <a:off x="-1" y="10"/>
            <a:ext cx="12192001" cy="6857990"/>
          </a:xfrm>
          <a:prstGeom prst="rect">
            <a:avLst/>
          </a:prstGeom>
        </p:spPr>
      </p:pic>
      <p:sp>
        <p:nvSpPr>
          <p:cNvPr id="9" name="Rectangle 8">
            <a:extLst>
              <a:ext uri="{FF2B5EF4-FFF2-40B4-BE49-F238E27FC236}">
                <a16:creationId xmlns:a16="http://schemas.microsoft.com/office/drawing/2014/main" id="{8A3844E6-D96A-41C1-870D-EE39760D7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alpha val="94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F2A92315-CB5C-4EB8-992E-4AA0C5DBC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B80CD073-6C51-4D5D-A761-2F618DBB8E6C}"/>
              </a:ext>
            </a:extLst>
          </p:cNvPr>
          <p:cNvSpPr>
            <a:spLocks noGrp="1"/>
          </p:cNvSpPr>
          <p:nvPr>
            <p:ph type="ctrTitle"/>
          </p:nvPr>
        </p:nvSpPr>
        <p:spPr>
          <a:xfrm>
            <a:off x="1561708" y="2091263"/>
            <a:ext cx="9068586" cy="2590800"/>
          </a:xfrm>
        </p:spPr>
        <p:txBody>
          <a:bodyPr>
            <a:normAutofit/>
          </a:bodyPr>
          <a:lstStyle/>
          <a:p>
            <a:r>
              <a:rPr lang="nl-NL" dirty="0"/>
              <a:t>Lesweek 8</a:t>
            </a:r>
          </a:p>
        </p:txBody>
      </p:sp>
      <p:sp>
        <p:nvSpPr>
          <p:cNvPr id="3" name="Ondertitel 2">
            <a:extLst>
              <a:ext uri="{FF2B5EF4-FFF2-40B4-BE49-F238E27FC236}">
                <a16:creationId xmlns:a16="http://schemas.microsoft.com/office/drawing/2014/main" id="{29A82E43-B38F-40BD-8E60-8901C8BD3BB7}"/>
              </a:ext>
            </a:extLst>
          </p:cNvPr>
          <p:cNvSpPr>
            <a:spLocks noGrp="1"/>
          </p:cNvSpPr>
          <p:nvPr>
            <p:ph type="subTitle" idx="1"/>
          </p:nvPr>
        </p:nvSpPr>
        <p:spPr>
          <a:xfrm>
            <a:off x="1562100" y="4682062"/>
            <a:ext cx="9070848" cy="457201"/>
          </a:xfrm>
        </p:spPr>
        <p:txBody>
          <a:bodyPr>
            <a:normAutofit/>
          </a:bodyPr>
          <a:lstStyle/>
          <a:p>
            <a:pPr>
              <a:spcAft>
                <a:spcPts val="600"/>
              </a:spcAft>
            </a:pPr>
            <a:r>
              <a:rPr lang="nl-NL" sz="2400" dirty="0"/>
              <a:t>Maandag 29-3-2021: De 7 </a:t>
            </a:r>
            <a:r>
              <a:rPr lang="nl-NL" sz="2400" dirty="0" err="1"/>
              <a:t>PK’s</a:t>
            </a:r>
            <a:r>
              <a:rPr lang="nl-NL" sz="2400" dirty="0"/>
              <a:t> van Community building! </a:t>
            </a:r>
          </a:p>
        </p:txBody>
      </p:sp>
      <p:sp>
        <p:nvSpPr>
          <p:cNvPr id="13" name="Rectangle 12">
            <a:extLst>
              <a:ext uri="{FF2B5EF4-FFF2-40B4-BE49-F238E27FC236}">
                <a16:creationId xmlns:a16="http://schemas.microsoft.com/office/drawing/2014/main" id="{79FECA57-A5E2-44A8-96B6-A95724F80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BD4DE04D-ED96-4A1A-AA20-E4BBEECBFC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6D8CE3E-8596-4FB7-A9A6-0B18C146B9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D78D154-D736-4782-853A-1EC344B8E8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678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PK7 - Pret</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“Waarvoor komen mensen overal in de wereld massaal bij elkaar? Als er muziek is, eten en gezelligheid, dus wat let je?”</a:t>
            </a:r>
          </a:p>
          <a:p>
            <a:pPr marL="0" indent="0">
              <a:buNone/>
            </a:pPr>
            <a:endParaRPr lang="nl-NL">
              <a:solidFill>
                <a:srgbClr val="002060"/>
              </a:solidFill>
            </a:endParaRP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geeft jullie aanpak van community building pret?</a:t>
            </a:r>
          </a:p>
          <a:p>
            <a:endParaRPr lang="nl-NL"/>
          </a:p>
        </p:txBody>
      </p:sp>
    </p:spTree>
    <p:extLst>
      <p:ext uri="{BB962C8B-B14F-4D97-AF65-F5344CB8AC3E}">
        <p14:creationId xmlns:p14="http://schemas.microsoft.com/office/powerpoint/2010/main" val="2674997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Score op PK</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endParaRPr lang="nl-NL">
              <a:solidFill>
                <a:srgbClr val="002060"/>
              </a:solidFill>
            </a:endParaRPr>
          </a:p>
          <a:p>
            <a:pPr marL="0" indent="0">
              <a:buNone/>
            </a:pPr>
            <a:endParaRPr lang="nl-NL"/>
          </a:p>
        </p:txBody>
      </p:sp>
      <p:graphicFrame>
        <p:nvGraphicFramePr>
          <p:cNvPr id="3" name="Grafiek 2">
            <a:extLst>
              <a:ext uri="{FF2B5EF4-FFF2-40B4-BE49-F238E27FC236}">
                <a16:creationId xmlns:a16="http://schemas.microsoft.com/office/drawing/2014/main" id="{3C7F2889-8421-7F40-9DEA-8392883FA753}"/>
              </a:ext>
            </a:extLst>
          </p:cNvPr>
          <p:cNvGraphicFramePr/>
          <p:nvPr>
            <p:extLst>
              <p:ext uri="{D42A27DB-BD31-4B8C-83A1-F6EECF244321}">
                <p14:modId xmlns:p14="http://schemas.microsoft.com/office/powerpoint/2010/main" val="3727240538"/>
              </p:ext>
            </p:extLst>
          </p:nvPr>
        </p:nvGraphicFramePr>
        <p:xfrm>
          <a:off x="928414" y="1347025"/>
          <a:ext cx="8128000" cy="53085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5942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err="1">
                <a:solidFill>
                  <a:srgbClr val="7030A0"/>
                </a:solidFill>
              </a:rPr>
              <a:t>PK’s</a:t>
            </a:r>
            <a:r>
              <a:rPr lang="nl-NL" b="1">
                <a:solidFill>
                  <a:srgbClr val="7030A0"/>
                </a:solidFill>
              </a:rPr>
              <a:t> versterken</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lstStyle/>
          <a:p>
            <a:endParaRPr lang="nl-NL">
              <a:solidFill>
                <a:srgbClr val="002060"/>
              </a:solidFill>
            </a:endParaRPr>
          </a:p>
          <a:p>
            <a:r>
              <a:rPr lang="nl-NL">
                <a:solidFill>
                  <a:srgbClr val="002060"/>
                </a:solidFill>
              </a:rPr>
              <a:t>Kies twee </a:t>
            </a:r>
            <a:r>
              <a:rPr lang="nl-NL" err="1">
                <a:solidFill>
                  <a:srgbClr val="002060"/>
                </a:solidFill>
              </a:rPr>
              <a:t>PK’s</a:t>
            </a:r>
            <a:r>
              <a:rPr lang="nl-NL">
                <a:solidFill>
                  <a:srgbClr val="002060"/>
                </a:solidFill>
              </a:rPr>
              <a:t> die onvoldoende scoren en bedenk hoe je deze kunt versterken in jullie community</a:t>
            </a:r>
          </a:p>
          <a:p>
            <a:r>
              <a:rPr lang="nl-NL">
                <a:solidFill>
                  <a:srgbClr val="002060"/>
                </a:solidFill>
              </a:rPr>
              <a:t>Besluit wat je daar concreet aan gaat doen</a:t>
            </a:r>
          </a:p>
          <a:p>
            <a:r>
              <a:rPr lang="nl-NL">
                <a:solidFill>
                  <a:srgbClr val="002060"/>
                </a:solidFill>
              </a:rPr>
              <a:t>Geef een tops en tips-presentatie over jullie community waarin je vertelt waarom jullie community hoog scoort op minimaal twee </a:t>
            </a:r>
            <a:r>
              <a:rPr lang="nl-NL" err="1">
                <a:solidFill>
                  <a:srgbClr val="002060"/>
                </a:solidFill>
              </a:rPr>
              <a:t>PK’s</a:t>
            </a:r>
            <a:r>
              <a:rPr lang="nl-NL">
                <a:solidFill>
                  <a:srgbClr val="002060"/>
                </a:solidFill>
              </a:rPr>
              <a:t> en wat je gaat doen om twee laag-scorende </a:t>
            </a:r>
            <a:r>
              <a:rPr lang="nl-NL" err="1">
                <a:solidFill>
                  <a:srgbClr val="002060"/>
                </a:solidFill>
              </a:rPr>
              <a:t>PK’s</a:t>
            </a:r>
            <a:r>
              <a:rPr lang="nl-NL">
                <a:solidFill>
                  <a:srgbClr val="002060"/>
                </a:solidFill>
              </a:rPr>
              <a:t> te versterken.</a:t>
            </a:r>
          </a:p>
          <a:p>
            <a:endParaRPr lang="nl-NL">
              <a:solidFill>
                <a:srgbClr val="002060"/>
              </a:solidFill>
            </a:endParaRPr>
          </a:p>
          <a:p>
            <a:endParaRPr lang="nl-NL"/>
          </a:p>
        </p:txBody>
      </p:sp>
    </p:spTree>
    <p:extLst>
      <p:ext uri="{BB962C8B-B14F-4D97-AF65-F5344CB8AC3E}">
        <p14:creationId xmlns:p14="http://schemas.microsoft.com/office/powerpoint/2010/main" val="308596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462C7B-0A3E-4CCA-B541-99DF2944378E}"/>
              </a:ext>
            </a:extLst>
          </p:cNvPr>
          <p:cNvSpPr>
            <a:spLocks noGrp="1"/>
          </p:cNvSpPr>
          <p:nvPr>
            <p:ph type="title"/>
          </p:nvPr>
        </p:nvSpPr>
        <p:spPr/>
        <p:txBody>
          <a:bodyPr/>
          <a:lstStyle/>
          <a:p>
            <a:r>
              <a:rPr lang="nl-NL" sz="5400"/>
              <a:t>Bedankt voor de aandacht, smakelijk eten &amp; succes bij AVO vanmiddag!</a:t>
            </a:r>
          </a:p>
        </p:txBody>
      </p:sp>
    </p:spTree>
    <p:extLst>
      <p:ext uri="{BB962C8B-B14F-4D97-AF65-F5344CB8AC3E}">
        <p14:creationId xmlns:p14="http://schemas.microsoft.com/office/powerpoint/2010/main" val="3002517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Zeven </a:t>
            </a:r>
            <a:r>
              <a:rPr lang="nl-NL" b="1" err="1">
                <a:solidFill>
                  <a:srgbClr val="7030A0"/>
                </a:solidFill>
              </a:rPr>
              <a:t>PK’s</a:t>
            </a:r>
            <a:r>
              <a:rPr lang="nl-NL" b="1">
                <a:solidFill>
                  <a:srgbClr val="7030A0"/>
                </a:solidFill>
              </a:rPr>
              <a:t> van community building</a:t>
            </a:r>
            <a:br>
              <a:rPr lang="nl-NL" b="1">
                <a:solidFill>
                  <a:srgbClr val="7030A0"/>
                </a:solidFill>
              </a:rPr>
            </a:br>
            <a:r>
              <a:rPr lang="nl-NL" sz="3600" b="1" i="1">
                <a:solidFill>
                  <a:srgbClr val="7030A0"/>
                </a:solidFill>
              </a:rPr>
              <a:t>Prettig voor bewoners</a:t>
            </a:r>
          </a:p>
        </p:txBody>
      </p:sp>
      <p:sp>
        <p:nvSpPr>
          <p:cNvPr id="4" name="Tijdelijke aanduiding voor inhoud 3">
            <a:extLst>
              <a:ext uri="{FF2B5EF4-FFF2-40B4-BE49-F238E27FC236}">
                <a16:creationId xmlns:a16="http://schemas.microsoft.com/office/drawing/2014/main" id="{CF2BD07A-12B8-EC44-B2A3-22B18BC2F7CF}"/>
              </a:ext>
            </a:extLst>
          </p:cNvPr>
          <p:cNvSpPr>
            <a:spLocks noGrp="1"/>
          </p:cNvSpPr>
          <p:nvPr>
            <p:ph idx="1"/>
          </p:nvPr>
        </p:nvSpPr>
        <p:spPr>
          <a:xfrm>
            <a:off x="722587" y="1690688"/>
            <a:ext cx="10515600" cy="4351338"/>
          </a:xfrm>
        </p:spPr>
        <p:txBody>
          <a:bodyPr>
            <a:normAutofit/>
          </a:bodyPr>
          <a:lstStyle/>
          <a:p>
            <a:pPr marL="0" indent="0">
              <a:buNone/>
            </a:pPr>
            <a:endParaRPr lang="nl-NL" dirty="0">
              <a:solidFill>
                <a:srgbClr val="002060"/>
              </a:solidFill>
            </a:endParaRPr>
          </a:p>
          <a:p>
            <a:pPr marL="0" indent="0">
              <a:buNone/>
            </a:pPr>
            <a:r>
              <a:rPr lang="nl-NL" dirty="0" err="1">
                <a:solidFill>
                  <a:srgbClr val="002060"/>
                </a:solidFill>
              </a:rPr>
              <a:t>Programmaloos</a:t>
            </a:r>
            <a:r>
              <a:rPr lang="nl-NL" dirty="0">
                <a:solidFill>
                  <a:srgbClr val="002060"/>
                </a:solidFill>
              </a:rPr>
              <a:t> – Probleemloos – </a:t>
            </a:r>
            <a:r>
              <a:rPr lang="nl-NL" dirty="0" err="1">
                <a:solidFill>
                  <a:srgbClr val="002060"/>
                </a:solidFill>
              </a:rPr>
              <a:t>Prestatieloos</a:t>
            </a:r>
            <a:r>
              <a:rPr lang="nl-NL" dirty="0">
                <a:solidFill>
                  <a:srgbClr val="002060"/>
                </a:solidFill>
              </a:rPr>
              <a:t> – Pretentieloos – </a:t>
            </a:r>
            <a:r>
              <a:rPr lang="nl-NL" dirty="0" err="1">
                <a:solidFill>
                  <a:srgbClr val="002060"/>
                </a:solidFill>
              </a:rPr>
              <a:t>Paniekloos</a:t>
            </a:r>
            <a:r>
              <a:rPr lang="nl-NL" dirty="0">
                <a:solidFill>
                  <a:srgbClr val="002060"/>
                </a:solidFill>
              </a:rPr>
              <a:t> – Pret!</a:t>
            </a:r>
          </a:p>
          <a:p>
            <a:endParaRPr lang="nl-NL" dirty="0">
              <a:solidFill>
                <a:srgbClr val="002060"/>
              </a:solidFill>
            </a:endParaRPr>
          </a:p>
          <a:p>
            <a:pPr marL="0" indent="0">
              <a:buNone/>
            </a:pPr>
            <a:r>
              <a:rPr lang="nl-NL" dirty="0">
                <a:solidFill>
                  <a:srgbClr val="002060"/>
                </a:solidFill>
              </a:rPr>
              <a:t>“Voor ons als bewoners, is het best een verademing als we met mensen van instanties te maken hebben die zo werken” </a:t>
            </a:r>
            <a:r>
              <a:rPr lang="nl-NL" sz="1800" i="1" dirty="0">
                <a:solidFill>
                  <a:srgbClr val="002060"/>
                </a:solidFill>
              </a:rPr>
              <a:t>Birgit Oelkers</a:t>
            </a:r>
          </a:p>
        </p:txBody>
      </p:sp>
    </p:spTree>
    <p:extLst>
      <p:ext uri="{BB962C8B-B14F-4D97-AF65-F5344CB8AC3E}">
        <p14:creationId xmlns:p14="http://schemas.microsoft.com/office/powerpoint/2010/main" val="44575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PK1 - </a:t>
            </a:r>
            <a:r>
              <a:rPr lang="nl-NL" b="1" err="1">
                <a:solidFill>
                  <a:srgbClr val="7030A0"/>
                </a:solidFill>
              </a:rPr>
              <a:t>Programmaloos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“Als je serieus gemeenschappen wilt versterken, moet je vooral geen eigen programma’s hebben. Want bij community building volg je de plannen van de mensen die al met dingen bezig zijn. En help je hen om hun eigen programma te maken.”</a:t>
            </a: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programmaloos</a:t>
            </a:r>
            <a:r>
              <a:rPr lang="nl-NL">
                <a:solidFill>
                  <a:srgbClr val="002060"/>
                </a:solidFill>
              </a:rPr>
              <a:t>?</a:t>
            </a:r>
          </a:p>
          <a:p>
            <a:pPr marL="0" indent="0">
              <a:buNone/>
            </a:pPr>
            <a:endParaRPr lang="nl-NL">
              <a:solidFill>
                <a:srgbClr val="002060"/>
              </a:solidFill>
            </a:endParaRPr>
          </a:p>
          <a:p>
            <a:pPr marL="0" indent="0">
              <a:buNone/>
            </a:pPr>
            <a:endParaRPr lang="nl-NL"/>
          </a:p>
        </p:txBody>
      </p:sp>
    </p:spTree>
    <p:extLst>
      <p:ext uri="{BB962C8B-B14F-4D97-AF65-F5344CB8AC3E}">
        <p14:creationId xmlns:p14="http://schemas.microsoft.com/office/powerpoint/2010/main" val="3987404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Score op PK</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endParaRPr lang="nl-NL">
              <a:solidFill>
                <a:srgbClr val="002060"/>
              </a:solidFill>
            </a:endParaRPr>
          </a:p>
          <a:p>
            <a:pPr marL="0" indent="0">
              <a:buNone/>
            </a:pPr>
            <a:endParaRPr lang="nl-NL"/>
          </a:p>
        </p:txBody>
      </p:sp>
      <p:graphicFrame>
        <p:nvGraphicFramePr>
          <p:cNvPr id="3" name="Grafiek 2">
            <a:extLst>
              <a:ext uri="{FF2B5EF4-FFF2-40B4-BE49-F238E27FC236}">
                <a16:creationId xmlns:a16="http://schemas.microsoft.com/office/drawing/2014/main" id="{3C7F2889-8421-7F40-9DEA-8392883FA753}"/>
              </a:ext>
            </a:extLst>
          </p:cNvPr>
          <p:cNvGraphicFramePr/>
          <p:nvPr>
            <p:extLst>
              <p:ext uri="{D42A27DB-BD31-4B8C-83A1-F6EECF244321}">
                <p14:modId xmlns:p14="http://schemas.microsoft.com/office/powerpoint/2010/main" val="3786082930"/>
              </p:ext>
            </p:extLst>
          </p:nvPr>
        </p:nvGraphicFramePr>
        <p:xfrm>
          <a:off x="917904" y="1399577"/>
          <a:ext cx="8128000" cy="52034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799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PK2 - Probleemloos</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lstStyle/>
          <a:p>
            <a:endParaRPr lang="nl-NL">
              <a:solidFill>
                <a:srgbClr val="002060"/>
              </a:solidFill>
            </a:endParaRPr>
          </a:p>
          <a:p>
            <a:pPr marL="0" indent="0">
              <a:buNone/>
            </a:pPr>
            <a:r>
              <a:rPr lang="nl-NL">
                <a:solidFill>
                  <a:srgbClr val="002060"/>
                </a:solidFill>
              </a:rPr>
              <a:t>“Je gaat de wijk in zonder de bril van ‘probleemgericht werken’ en zonder het idee dat iets of iemand kunt ‘fixen’. In plaats daarvan kijk je naar wat er wel is. Naar wat mensen in zich hebben en waar ze wat van maken”</a:t>
            </a: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probleemloos?</a:t>
            </a:r>
          </a:p>
          <a:p>
            <a:endParaRPr lang="nl-NL"/>
          </a:p>
        </p:txBody>
      </p:sp>
    </p:spTree>
    <p:extLst>
      <p:ext uri="{BB962C8B-B14F-4D97-AF65-F5344CB8AC3E}">
        <p14:creationId xmlns:p14="http://schemas.microsoft.com/office/powerpoint/2010/main" val="2840039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PK3 - </a:t>
            </a:r>
            <a:r>
              <a:rPr lang="nl-NL" b="1" err="1">
                <a:solidFill>
                  <a:srgbClr val="7030A0"/>
                </a:solidFill>
              </a:rPr>
              <a:t>Prestatieloos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lnSpcReduction="10000"/>
          </a:bodyPr>
          <a:lstStyle/>
          <a:p>
            <a:endParaRPr lang="nl-NL">
              <a:solidFill>
                <a:srgbClr val="002060"/>
              </a:solidFill>
            </a:endParaRPr>
          </a:p>
          <a:p>
            <a:pPr marL="0" indent="0">
              <a:buNone/>
            </a:pPr>
            <a:r>
              <a:rPr lang="nl-NL">
                <a:solidFill>
                  <a:srgbClr val="002060"/>
                </a:solidFill>
              </a:rPr>
              <a:t>Als je van tevoren al weet waar je op uit moet of wilt komen; bijv. ‘x aantal participerende bewoners’, wordt het op die manier nooit de prestatie van de mensen in de community. Zonde ook want prestatie-gedreven is er weinig ruimte voor het ontdekken van zijwegen, terwijl daar vaak de meest verrassende dingen ontstaan.</a:t>
            </a: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prestatieloos</a:t>
            </a:r>
            <a:r>
              <a:rPr lang="nl-NL">
                <a:solidFill>
                  <a:srgbClr val="002060"/>
                </a:solidFill>
              </a:rPr>
              <a:t>?</a:t>
            </a:r>
            <a:endParaRPr lang="nl-NL"/>
          </a:p>
        </p:txBody>
      </p:sp>
    </p:spTree>
    <p:extLst>
      <p:ext uri="{BB962C8B-B14F-4D97-AF65-F5344CB8AC3E}">
        <p14:creationId xmlns:p14="http://schemas.microsoft.com/office/powerpoint/2010/main" val="1057026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PK4 - </a:t>
            </a:r>
            <a:r>
              <a:rPr lang="nl-NL" b="1" err="1">
                <a:solidFill>
                  <a:srgbClr val="7030A0"/>
                </a:solidFill>
              </a:rPr>
              <a:t>Projectloos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“Bij community building staan niet de projecten in de spots, maar de mensen, de onderlinge relaties die door de projecten ontstaan. Het verbinden op grond van interesses en dagelijkse bezigheden, het zien en aansluiten bij wat er al is.” </a:t>
            </a: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Projectloos</a:t>
            </a:r>
            <a:r>
              <a:rPr lang="nl-NL">
                <a:solidFill>
                  <a:srgbClr val="002060"/>
                </a:solidFill>
              </a:rPr>
              <a:t>?</a:t>
            </a:r>
          </a:p>
          <a:p>
            <a:endParaRPr lang="nl-NL"/>
          </a:p>
        </p:txBody>
      </p:sp>
    </p:spTree>
    <p:extLst>
      <p:ext uri="{BB962C8B-B14F-4D97-AF65-F5344CB8AC3E}">
        <p14:creationId xmlns:p14="http://schemas.microsoft.com/office/powerpoint/2010/main" val="138452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PK5 - Pretentieloos</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“Community building speelt zich vaak achter de schermen af, bescheiden, zonder poeha” </a:t>
            </a:r>
          </a:p>
          <a:p>
            <a:pPr marL="0" indent="0">
              <a:buNone/>
            </a:pPr>
            <a:endParaRPr lang="nl-NL">
              <a:solidFill>
                <a:srgbClr val="002060"/>
              </a:solidFill>
            </a:endParaRP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pretentieloos?</a:t>
            </a:r>
          </a:p>
          <a:p>
            <a:endParaRPr lang="nl-NL"/>
          </a:p>
        </p:txBody>
      </p:sp>
    </p:spTree>
    <p:extLst>
      <p:ext uri="{BB962C8B-B14F-4D97-AF65-F5344CB8AC3E}">
        <p14:creationId xmlns:p14="http://schemas.microsoft.com/office/powerpoint/2010/main" val="12843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PK6 - </a:t>
            </a:r>
            <a:r>
              <a:rPr lang="nl-NL" b="1" err="1">
                <a:solidFill>
                  <a:srgbClr val="7030A0"/>
                </a:solidFill>
              </a:rPr>
              <a:t>Paniekloos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Raak niet in paniek, ook niet als je achterna gezeten wordt door subsidiegevers, opdrachtgevers, bazen en anderen die willen dat je vooral snel resultaat laat zien. </a:t>
            </a: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paniekloos</a:t>
            </a:r>
            <a:r>
              <a:rPr lang="nl-NL">
                <a:solidFill>
                  <a:srgbClr val="002060"/>
                </a:solidFill>
              </a:rPr>
              <a:t>?</a:t>
            </a:r>
          </a:p>
          <a:p>
            <a:endParaRPr lang="nl-NL"/>
          </a:p>
        </p:txBody>
      </p:sp>
    </p:spTree>
    <p:extLst>
      <p:ext uri="{BB962C8B-B14F-4D97-AF65-F5344CB8AC3E}">
        <p14:creationId xmlns:p14="http://schemas.microsoft.com/office/powerpoint/2010/main" val="135119339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C916008-252E-4165-A02A-2F4BC92BAB08}">
  <ds:schemaRefs>
    <ds:schemaRef ds:uri="http://schemas.microsoft.com/sharepoint/v3/contenttype/forms"/>
  </ds:schemaRefs>
</ds:datastoreItem>
</file>

<file path=customXml/itemProps2.xml><?xml version="1.0" encoding="utf-8"?>
<ds:datastoreItem xmlns:ds="http://schemas.openxmlformats.org/officeDocument/2006/customXml" ds:itemID="{976994A4-6A50-465D-8E9F-77CF65D552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374BD3-0322-4838-8F62-CDE4DCECA19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544</Words>
  <Application>Microsoft Office PowerPoint</Application>
  <PresentationFormat>Breedbeeld</PresentationFormat>
  <Paragraphs>60</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13</vt:i4>
      </vt:variant>
    </vt:vector>
  </HeadingPairs>
  <TitlesOfParts>
    <vt:vector size="20" baseType="lpstr">
      <vt:lpstr>Arial</vt:lpstr>
      <vt:lpstr>Calibri</vt:lpstr>
      <vt:lpstr>Calibri Light</vt:lpstr>
      <vt:lpstr>Century Gothic</vt:lpstr>
      <vt:lpstr>Garamond</vt:lpstr>
      <vt:lpstr>Office-thema</vt:lpstr>
      <vt:lpstr>Savon</vt:lpstr>
      <vt:lpstr>Lesweek 8</vt:lpstr>
      <vt:lpstr>Zeven PK’s van community building Prettig voor bewoners</vt:lpstr>
      <vt:lpstr>PK1 - Programmaloos</vt:lpstr>
      <vt:lpstr>Score op PK</vt:lpstr>
      <vt:lpstr>PK2 - Probleemloos</vt:lpstr>
      <vt:lpstr>PK3 - Prestatieloos</vt:lpstr>
      <vt:lpstr>PK4 - Projectloos</vt:lpstr>
      <vt:lpstr>PK5 - Pretentieloos</vt:lpstr>
      <vt:lpstr>PK6 - Paniekloos</vt:lpstr>
      <vt:lpstr>PK7 - Pret</vt:lpstr>
      <vt:lpstr>Score op PK</vt:lpstr>
      <vt:lpstr>PK’s versterken</vt:lpstr>
      <vt:lpstr>Bedankt voor de aandacht, smakelijk eten &amp; succes bij AVO vanmiddag!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nathalie keunen</dc:creator>
  <cp:lastModifiedBy>Pascalle Cup</cp:lastModifiedBy>
  <cp:revision>2</cp:revision>
  <dcterms:created xsi:type="dcterms:W3CDTF">2018-01-24T12:36:12Z</dcterms:created>
  <dcterms:modified xsi:type="dcterms:W3CDTF">2021-03-29T10:03:56Z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